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notesMasterIdLst>
    <p:notesMasterId r:id="rId17"/>
  </p:notesMasterIdLst>
  <p:sldIdLst>
    <p:sldId id="256" r:id="rId2"/>
    <p:sldId id="266" r:id="rId3"/>
    <p:sldId id="264" r:id="rId4"/>
    <p:sldId id="257" r:id="rId5"/>
    <p:sldId id="270" r:id="rId6"/>
    <p:sldId id="258" r:id="rId7"/>
    <p:sldId id="268" r:id="rId8"/>
    <p:sldId id="259" r:id="rId9"/>
    <p:sldId id="261" r:id="rId10"/>
    <p:sldId id="260" r:id="rId11"/>
    <p:sldId id="262" r:id="rId12"/>
    <p:sldId id="263" r:id="rId13"/>
    <p:sldId id="271" r:id="rId14"/>
    <p:sldId id="265" r:id="rId15"/>
    <p:sldId id="267" r:id="rId16"/>
  </p:sldIdLst>
  <p:sldSz cx="14630400" cy="8229600"/>
  <p:notesSz cx="8229600" cy="14630400"/>
  <p:embeddedFontLst>
    <p:embeddedFont>
      <p:font typeface="Aptos SemiBold" panose="020B0004020202020204" pitchFamily="34" charset="0"/>
      <p:regular r:id="rId18"/>
      <p:bold r:id="rId19"/>
      <p:italic r:id="rId20"/>
      <p:boldItalic r:id="rId21"/>
    </p:embeddedFont>
    <p:embeddedFont>
      <p:font typeface="DM Sans Medium" pitchFamily="2" charset="0"/>
      <p:regular r:id="rId22"/>
      <p:italic r:id="rId23"/>
    </p:embeddedFont>
    <p:embeddedFont>
      <p:font typeface="Inter"/>
      <p:regular r:id="rId24"/>
      <p:bold r:id="rId25"/>
    </p:embeddedFont>
  </p:embeddedFontLst>
  <p:defaultTextStyle>
    <a:defPPr>
      <a:defRPr lang="en-IT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7F7F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28FBF63-8AE4-4B7E-BA65-5052B5CCEA5B}" v="3" dt="2024-11-01T14:54:59.335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62"/>
    <p:restoredTop sz="69388" autoAdjust="0"/>
  </p:normalViewPr>
  <p:slideViewPr>
    <p:cSldViewPr snapToGrid="0" snapToObjects="1">
      <p:cViewPr varScale="1">
        <p:scale>
          <a:sx n="93" d="100"/>
          <a:sy n="93" d="100"/>
        </p:scale>
        <p:origin x="2368" y="8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font" Target="fonts/font1.fntdata"/><Relationship Id="rId26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font" Target="fonts/font4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5" Type="http://schemas.openxmlformats.org/officeDocument/2006/relationships/font" Target="fonts/font8.fntdata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3.fntdata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7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6.fntdata"/><Relationship Id="rId28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2.fntdata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5.fntdata"/><Relationship Id="rId27" Type="http://schemas.openxmlformats.org/officeDocument/2006/relationships/viewProps" Target="viewProps.xml"/><Relationship Id="rId30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LLO MOLINARIO" userId="675167b3-0327-4eb0-b712-ad5d2d77a8a3" providerId="ADAL" clId="{828FBF63-8AE4-4B7E-BA65-5052B5CCEA5B}"/>
    <pc:docChg chg="undo custSel addSld modSld sldOrd">
      <pc:chgData name="LELLO MOLINARIO" userId="675167b3-0327-4eb0-b712-ad5d2d77a8a3" providerId="ADAL" clId="{828FBF63-8AE4-4B7E-BA65-5052B5CCEA5B}" dt="2024-11-04T15:41:29.997" v="3514" actId="20577"/>
      <pc:docMkLst>
        <pc:docMk/>
      </pc:docMkLst>
      <pc:sldChg chg="modNotesTx">
        <pc:chgData name="LELLO MOLINARIO" userId="675167b3-0327-4eb0-b712-ad5d2d77a8a3" providerId="ADAL" clId="{828FBF63-8AE4-4B7E-BA65-5052B5CCEA5B}" dt="2024-11-02T10:37:20.540" v="3038" actId="20577"/>
        <pc:sldMkLst>
          <pc:docMk/>
          <pc:sldMk cId="0" sldId="259"/>
        </pc:sldMkLst>
      </pc:sldChg>
      <pc:sldChg chg="modNotesTx">
        <pc:chgData name="LELLO MOLINARIO" userId="675167b3-0327-4eb0-b712-ad5d2d77a8a3" providerId="ADAL" clId="{828FBF63-8AE4-4B7E-BA65-5052B5CCEA5B}" dt="2024-11-04T15:27:16.613" v="3244" actId="20577"/>
        <pc:sldMkLst>
          <pc:docMk/>
          <pc:sldMk cId="0" sldId="260"/>
        </pc:sldMkLst>
      </pc:sldChg>
      <pc:sldChg chg="modSp mod modNotesTx">
        <pc:chgData name="LELLO MOLINARIO" userId="675167b3-0327-4eb0-b712-ad5d2d77a8a3" providerId="ADAL" clId="{828FBF63-8AE4-4B7E-BA65-5052B5CCEA5B}" dt="2024-11-04T15:23:47.048" v="3134" actId="1036"/>
        <pc:sldMkLst>
          <pc:docMk/>
          <pc:sldMk cId="0" sldId="261"/>
        </pc:sldMkLst>
        <pc:spChg chg="mod">
          <ac:chgData name="LELLO MOLINARIO" userId="675167b3-0327-4eb0-b712-ad5d2d77a8a3" providerId="ADAL" clId="{828FBF63-8AE4-4B7E-BA65-5052B5CCEA5B}" dt="2024-11-04T15:23:47.048" v="3134" actId="1036"/>
          <ac:spMkLst>
            <pc:docMk/>
            <pc:sldMk cId="0" sldId="261"/>
            <ac:spMk id="11" creationId="{00000000-0000-0000-0000-000000000000}"/>
          </ac:spMkLst>
        </pc:spChg>
      </pc:sldChg>
      <pc:sldChg chg="modSp mod modNotesTx">
        <pc:chgData name="LELLO MOLINARIO" userId="675167b3-0327-4eb0-b712-ad5d2d77a8a3" providerId="ADAL" clId="{828FBF63-8AE4-4B7E-BA65-5052B5CCEA5B}" dt="2024-11-04T15:30:39.023" v="3293" actId="6549"/>
        <pc:sldMkLst>
          <pc:docMk/>
          <pc:sldMk cId="0" sldId="262"/>
        </pc:sldMkLst>
        <pc:spChg chg="mod">
          <ac:chgData name="LELLO MOLINARIO" userId="675167b3-0327-4eb0-b712-ad5d2d77a8a3" providerId="ADAL" clId="{828FBF63-8AE4-4B7E-BA65-5052B5CCEA5B}" dt="2024-11-04T15:28:17.565" v="3265" actId="1076"/>
          <ac:spMkLst>
            <pc:docMk/>
            <pc:sldMk cId="0" sldId="262"/>
            <ac:spMk id="7" creationId="{00000000-0000-0000-0000-000000000000}"/>
          </ac:spMkLst>
        </pc:spChg>
      </pc:sldChg>
      <pc:sldChg chg="modNotesTx">
        <pc:chgData name="LELLO MOLINARIO" userId="675167b3-0327-4eb0-b712-ad5d2d77a8a3" providerId="ADAL" clId="{828FBF63-8AE4-4B7E-BA65-5052B5CCEA5B}" dt="2024-11-04T15:34:41.383" v="3375" actId="6549"/>
        <pc:sldMkLst>
          <pc:docMk/>
          <pc:sldMk cId="0" sldId="263"/>
        </pc:sldMkLst>
      </pc:sldChg>
      <pc:sldChg chg="modSp mod modNotesTx">
        <pc:chgData name="LELLO MOLINARIO" userId="675167b3-0327-4eb0-b712-ad5d2d77a8a3" providerId="ADAL" clId="{828FBF63-8AE4-4B7E-BA65-5052B5CCEA5B}" dt="2024-11-01T14:55:44.932" v="2925" actId="6549"/>
        <pc:sldMkLst>
          <pc:docMk/>
          <pc:sldMk cId="0" sldId="265"/>
        </pc:sldMkLst>
        <pc:spChg chg="mod">
          <ac:chgData name="LELLO MOLINARIO" userId="675167b3-0327-4eb0-b712-ad5d2d77a8a3" providerId="ADAL" clId="{828FBF63-8AE4-4B7E-BA65-5052B5CCEA5B}" dt="2024-11-01T10:47:22.935" v="2309" actId="6549"/>
          <ac:spMkLst>
            <pc:docMk/>
            <pc:sldMk cId="0" sldId="265"/>
            <ac:spMk id="3" creationId="{00000000-0000-0000-0000-000000000000}"/>
          </ac:spMkLst>
        </pc:spChg>
      </pc:sldChg>
      <pc:sldChg chg="modNotesTx">
        <pc:chgData name="LELLO MOLINARIO" userId="675167b3-0327-4eb0-b712-ad5d2d77a8a3" providerId="ADAL" clId="{828FBF63-8AE4-4B7E-BA65-5052B5CCEA5B}" dt="2024-11-01T14:59:26.723" v="3021" actId="20577"/>
        <pc:sldMkLst>
          <pc:docMk/>
          <pc:sldMk cId="2013863633" sldId="267"/>
        </pc:sldMkLst>
      </pc:sldChg>
      <pc:sldChg chg="addSp delSp modSp add mod ord setBg modNotesTx">
        <pc:chgData name="LELLO MOLINARIO" userId="675167b3-0327-4eb0-b712-ad5d2d77a8a3" providerId="ADAL" clId="{828FBF63-8AE4-4B7E-BA65-5052B5CCEA5B}" dt="2024-11-04T15:41:29.997" v="3514" actId="20577"/>
        <pc:sldMkLst>
          <pc:docMk/>
          <pc:sldMk cId="779337223" sldId="271"/>
        </pc:sldMkLst>
        <pc:spChg chg="mod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3" creationId="{42C51EF1-9509-F283-46B8-0A55C52FF35E}"/>
          </ac:spMkLst>
        </pc:spChg>
        <pc:spChg chg="del mod">
          <ac:chgData name="LELLO MOLINARIO" userId="675167b3-0327-4eb0-b712-ad5d2d77a8a3" providerId="ADAL" clId="{828FBF63-8AE4-4B7E-BA65-5052B5CCEA5B}" dt="2024-11-01T10:49:45.475" v="2536" actId="478"/>
          <ac:spMkLst>
            <pc:docMk/>
            <pc:sldMk cId="779337223" sldId="271"/>
            <ac:spMk id="6" creationId="{02899FE2-9113-D77D-0BE6-56C89CB6F5A1}"/>
          </ac:spMkLst>
        </pc:spChg>
        <pc:spChg chg="del">
          <ac:chgData name="LELLO MOLINARIO" userId="675167b3-0327-4eb0-b712-ad5d2d77a8a3" providerId="ADAL" clId="{828FBF63-8AE4-4B7E-BA65-5052B5CCEA5B}" dt="2024-11-01T10:49:44.295" v="2535" actId="478"/>
          <ac:spMkLst>
            <pc:docMk/>
            <pc:sldMk cId="779337223" sldId="271"/>
            <ac:spMk id="7" creationId="{23C8FB42-69BD-58F0-90CB-34AF37F1F377}"/>
          </ac:spMkLst>
        </pc:spChg>
        <pc:spChg chg="del">
          <ac:chgData name="LELLO MOLINARIO" userId="675167b3-0327-4eb0-b712-ad5d2d77a8a3" providerId="ADAL" clId="{828FBF63-8AE4-4B7E-BA65-5052B5CCEA5B}" dt="2024-11-01T10:49:46.964" v="2537" actId="478"/>
          <ac:spMkLst>
            <pc:docMk/>
            <pc:sldMk cId="779337223" sldId="271"/>
            <ac:spMk id="10" creationId="{8A37A5B2-55DD-3916-80B8-EE3FED8CE96B}"/>
          </ac:spMkLst>
        </pc:spChg>
        <pc:spChg chg="del">
          <ac:chgData name="LELLO MOLINARIO" userId="675167b3-0327-4eb0-b712-ad5d2d77a8a3" providerId="ADAL" clId="{828FBF63-8AE4-4B7E-BA65-5052B5CCEA5B}" dt="2024-11-01T10:49:48.218" v="2538" actId="478"/>
          <ac:spMkLst>
            <pc:docMk/>
            <pc:sldMk cId="779337223" sldId="271"/>
            <ac:spMk id="11" creationId="{0B357615-A535-D6F0-40C9-A168CDF68473}"/>
          </ac:spMkLst>
        </pc:spChg>
        <pc:spChg chg="del">
          <ac:chgData name="LELLO MOLINARIO" userId="675167b3-0327-4eb0-b712-ad5d2d77a8a3" providerId="ADAL" clId="{828FBF63-8AE4-4B7E-BA65-5052B5CCEA5B}" dt="2024-11-01T10:49:49.661" v="2539" actId="478"/>
          <ac:spMkLst>
            <pc:docMk/>
            <pc:sldMk cId="779337223" sldId="271"/>
            <ac:spMk id="14" creationId="{C30A437D-ACFD-0871-1AD1-EB06F45BA422}"/>
          </ac:spMkLst>
        </pc:spChg>
        <pc:spChg chg="del">
          <ac:chgData name="LELLO MOLINARIO" userId="675167b3-0327-4eb0-b712-ad5d2d77a8a3" providerId="ADAL" clId="{828FBF63-8AE4-4B7E-BA65-5052B5CCEA5B}" dt="2024-11-01T10:49:50.643" v="2540" actId="478"/>
          <ac:spMkLst>
            <pc:docMk/>
            <pc:sldMk cId="779337223" sldId="271"/>
            <ac:spMk id="15" creationId="{C981AD2E-4279-20EC-6EA5-2248B47A9C9A}"/>
          </ac:spMkLst>
        </pc:spChg>
        <pc:spChg chg="del">
          <ac:chgData name="LELLO MOLINARIO" userId="675167b3-0327-4eb0-b712-ad5d2d77a8a3" providerId="ADAL" clId="{828FBF63-8AE4-4B7E-BA65-5052B5CCEA5B}" dt="2024-11-01T10:49:51.781" v="2541" actId="478"/>
          <ac:spMkLst>
            <pc:docMk/>
            <pc:sldMk cId="779337223" sldId="271"/>
            <ac:spMk id="18" creationId="{671CF5FB-A0E3-8248-6CA7-7845E8B2BBB6}"/>
          </ac:spMkLst>
        </pc:spChg>
        <pc:spChg chg="del">
          <ac:chgData name="LELLO MOLINARIO" userId="675167b3-0327-4eb0-b712-ad5d2d77a8a3" providerId="ADAL" clId="{828FBF63-8AE4-4B7E-BA65-5052B5CCEA5B}" dt="2024-11-01T10:49:53.333" v="2542" actId="478"/>
          <ac:spMkLst>
            <pc:docMk/>
            <pc:sldMk cId="779337223" sldId="271"/>
            <ac:spMk id="19" creationId="{C855C095-C8BF-3AB7-ABEC-2D389DACE512}"/>
          </ac:spMkLst>
        </pc:spChg>
        <pc:spChg chg="add del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25" creationId="{27BDFED6-6E33-4606-AFE2-886ADB1C018E}"/>
          </ac:spMkLst>
        </pc:spChg>
        <pc:spChg chg="add del">
          <ac:chgData name="LELLO MOLINARIO" userId="675167b3-0327-4eb0-b712-ad5d2d77a8a3" providerId="ADAL" clId="{828FBF63-8AE4-4B7E-BA65-5052B5CCEA5B}" dt="2024-11-01T10:50:17.882" v="2546" actId="26606"/>
          <ac:spMkLst>
            <pc:docMk/>
            <pc:sldMk cId="779337223" sldId="271"/>
            <ac:spMk id="27" creationId="{890DEF05-784E-4B61-89E4-04C4ECF4E5A0}"/>
          </ac:spMkLst>
        </pc:spChg>
        <pc:picChg chg="mod">
          <ac:chgData name="LELLO MOLINARIO" userId="675167b3-0327-4eb0-b712-ad5d2d77a8a3" providerId="ADAL" clId="{828FBF63-8AE4-4B7E-BA65-5052B5CCEA5B}" dt="2024-11-01T10:50:17.882" v="2546" actId="26606"/>
          <ac:picMkLst>
            <pc:docMk/>
            <pc:sldMk cId="779337223" sldId="271"/>
            <ac:picMk id="2" creationId="{70D1BF56-43E5-E88A-2698-E9FFB63AECF8}"/>
          </ac:picMkLst>
        </pc:picChg>
        <pc:picChg chg="add mod ord">
          <ac:chgData name="LELLO MOLINARIO" userId="675167b3-0327-4eb0-b712-ad5d2d77a8a3" providerId="ADAL" clId="{828FBF63-8AE4-4B7E-BA65-5052B5CCEA5B}" dt="2024-11-01T10:51:26.389" v="2548" actId="1076"/>
          <ac:picMkLst>
            <pc:docMk/>
            <pc:sldMk cId="779337223" sldId="271"/>
            <ac:picMk id="5" creationId="{953B11DF-F6F2-4BA8-92F8-1DD005057EB1}"/>
          </ac:picMkLst>
        </pc:picChg>
        <pc:cxnChg chg="add del">
          <ac:chgData name="LELLO MOLINARIO" userId="675167b3-0327-4eb0-b712-ad5d2d77a8a3" providerId="ADAL" clId="{828FBF63-8AE4-4B7E-BA65-5052B5CCEA5B}" dt="2024-11-01T10:50:17.882" v="2546" actId="26606"/>
          <ac:cxnSpMkLst>
            <pc:docMk/>
            <pc:sldMk cId="779337223" sldId="271"/>
            <ac:cxnSpMk id="29" creationId="{C41BAEC7-F7B0-4224-8B18-8F74B7D87F0B}"/>
          </ac:cxnSpMkLst>
        </pc:cxnChg>
      </pc:sldChg>
    </pc:docChg>
  </pc:docChgLst>
</pc:chgInfo>
</file>

<file path=ppt/media/image1.png>
</file>

<file path=ppt/media/image10.png>
</file>

<file path=ppt/media/image11.png>
</file>

<file path=ppt/media/image2.GIF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45171266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E4AF5231-B48E-D756-6013-779C1AD90ECA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>
            <a:extLst>
              <a:ext uri="{FF2B5EF4-FFF2-40B4-BE49-F238E27FC236}">
                <a16:creationId xmlns:a16="http://schemas.microsoft.com/office/drawing/2014/main" id="{256B6552-8156-ADEC-83AE-374A2BB0C58B}"/>
              </a:ext>
            </a:extLst>
          </p:cNvPr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>
            <a:extLst>
              <a:ext uri="{FF2B5EF4-FFF2-40B4-BE49-F238E27FC236}">
                <a16:creationId xmlns:a16="http://schemas.microsoft.com/office/drawing/2014/main" id="{282AAF18-7929-5C7D-90B6-F2D32DEA84C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So, finally we made some more considerations.</a:t>
            </a:r>
          </a:p>
          <a:p>
            <a:r>
              <a:rPr lang="en-US" dirty="0"/>
              <a:t>Using this system we noticed strengths and weaknesses.</a:t>
            </a:r>
          </a:p>
          <a:p>
            <a:r>
              <a:rPr lang="en-US" dirty="0"/>
              <a:t>The strengths are:</a:t>
            </a:r>
          </a:p>
          <a:p>
            <a:r>
              <a:rPr lang="en-US" dirty="0"/>
              <a:t>System scalability (the system can be implemented with other hardware and features very easily);</a:t>
            </a:r>
          </a:p>
          <a:p>
            <a:r>
              <a:rPr lang="en-US" dirty="0"/>
              <a:t>Ease of code implementation;</a:t>
            </a:r>
          </a:p>
          <a:p>
            <a:r>
              <a:rPr lang="en-US" dirty="0"/>
              <a:t>Automatic execution of tests;</a:t>
            </a:r>
          </a:p>
          <a:p>
            <a:r>
              <a:rPr lang="en-US" dirty="0"/>
              <a:t>Portability of the system;</a:t>
            </a:r>
          </a:p>
          <a:p>
            <a:r>
              <a:rPr lang="en-US" dirty="0"/>
              <a:t>The weaknesses are:</a:t>
            </a:r>
          </a:p>
          <a:p>
            <a:r>
              <a:rPr lang="en-US" dirty="0"/>
              <a:t>Use tied to the duration of a limited power system in which it is mounted;</a:t>
            </a:r>
          </a:p>
          <a:p>
            <a:r>
              <a:rPr lang="en-US" dirty="0"/>
              <a:t>Extended code execution time (time needed to retrieve the packets needed to "capture" the keys especially by activating the "verbose mode" of the </a:t>
            </a:r>
            <a:r>
              <a:rPr lang="en-US" dirty="0" err="1"/>
              <a:t>besside</a:t>
            </a:r>
            <a:r>
              <a:rPr lang="en-US" dirty="0"/>
              <a:t>-ng and </a:t>
            </a:r>
            <a:r>
              <a:rPr lang="en-US" dirty="0" err="1"/>
              <a:t>aircrack</a:t>
            </a:r>
            <a:r>
              <a:rPr lang="en-US" dirty="0"/>
              <a:t>-ng applications).</a:t>
            </a:r>
          </a:p>
          <a:p>
            <a:r>
              <a:rPr lang="en-US" dirty="0"/>
              <a:t>Using this system we noticed OPPORTUNITIES and THREATS</a:t>
            </a:r>
          </a:p>
          <a:p>
            <a:r>
              <a:rPr lang="en-US" dirty="0"/>
              <a:t>OPPORTUNITIES are:</a:t>
            </a:r>
          </a:p>
          <a:p>
            <a:r>
              <a:rPr lang="en-US" dirty="0"/>
              <a:t>possibility of use even with little or no initial training;</a:t>
            </a:r>
          </a:p>
          <a:p>
            <a:r>
              <a:rPr lang="en-US" dirty="0"/>
              <a:t>User Friendly ( </a:t>
            </a:r>
            <a:r>
              <a:rPr lang="en-US"/>
              <a:t>it very Ease to use!)</a:t>
            </a:r>
            <a:endParaRPr lang="en-US" dirty="0"/>
          </a:p>
          <a:p>
            <a:r>
              <a:rPr lang="en-US" dirty="0"/>
              <a:t>THREATS are: Direct responsibility on the automated system and possibility of reporting for incorrect use.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98E98E2-1E33-F826-37A4-CB47AF1DCBC4}"/>
              </a:ext>
            </a:extLst>
          </p:cNvPr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10116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also considered future developments such as the possibility of using artificial intelligence to test networks and</a:t>
            </a:r>
          </a:p>
          <a:p>
            <a:r>
              <a:rPr lang="en-US" dirty="0"/>
              <a:t>Expand capabilities to test emerging wireless standards.</a:t>
            </a:r>
          </a:p>
          <a:p>
            <a:r>
              <a:rPr lang="en-US" dirty="0"/>
              <a:t>We also considered the possibility of further reducing the size of the system for easier deployment on drones and other mobile platforms.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immagine diapositiva 1"/>
          <p:cNvSpPr>
            <a:spLocks noGrp="1" noRot="1" noChangeAspect="1"/>
          </p:cNvSpPr>
          <p:nvPr>
            <p:ph type="sldImg"/>
          </p:nvPr>
        </p:nvSpPr>
        <p:spPr>
          <a:xfrm>
            <a:off x="-273050" y="1828800"/>
            <a:ext cx="8775700" cy="49371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</p:sp>
      <p:sp>
        <p:nvSpPr>
          <p:cNvPr id="3" name="Segnaposto note 2"/>
          <p:cNvSpPr>
            <a:spLocks noGrp="1"/>
          </p:cNvSpPr>
          <p:nvPr>
            <p:ph type="body" idx="1"/>
          </p:nvPr>
        </p:nvSpPr>
        <p:spPr>
          <a:xfrm>
            <a:off x="822325" y="7040563"/>
            <a:ext cx="6584950" cy="5761037"/>
          </a:xfrm>
          <a:prstGeom prst="rect">
            <a:avLst/>
          </a:prstGeom>
        </p:spPr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So,  </a:t>
            </a:r>
            <a:r>
              <a:rPr lang="en-US" dirty="0"/>
              <a:t>Thank you for your attention</a:t>
            </a:r>
            <a:r>
              <a:rPr lang="en-US"/>
              <a:t>.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/>
              <a:t>If </a:t>
            </a:r>
            <a:r>
              <a:rPr lang="en-US" dirty="0"/>
              <a:t>you have any questions we will be happy to answer</a:t>
            </a:r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28884685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The hardware components we used were the following: 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Raspberry Pi 3 B+ that provides processing power and connectivity for the test system.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GPS module for </a:t>
            </a:r>
            <a:r>
              <a:rPr lang="en-US" sz="1200" b="0" dirty="0" err="1">
                <a:solidFill>
                  <a:schemeClr val="bg1"/>
                </a:solidFill>
                <a:latin typeface="Aptos SemiBold" panose="020B0004020202020204" pitchFamily="34" charset="0"/>
              </a:rPr>
              <a:t>geolocalization</a:t>
            </a: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 of the tested networks.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We thought that this module would also be useful for future implementations: </a:t>
            </a:r>
            <a:r>
              <a:rPr lang="en-US" sz="1200" b="0" dirty="0" err="1">
                <a:solidFill>
                  <a:schemeClr val="bg1"/>
                </a:solidFill>
                <a:latin typeface="Aptos SemiBold" panose="020B0004020202020204" pitchFamily="34" charset="0"/>
              </a:rPr>
              <a:t>infact</a:t>
            </a:r>
            <a:endParaRPr lang="en-US" sz="1200" b="0" dirty="0">
              <a:solidFill>
                <a:schemeClr val="bg1"/>
              </a:solidFill>
              <a:latin typeface="Aptos SemiBold" panose="020B0004020202020204" pitchFamily="34" charset="0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if the system was mounted on an unmanned vehicle, once it reached the chosen coordinates it could start the tests.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1200" b="0" dirty="0">
                <a:solidFill>
                  <a:schemeClr val="bg1"/>
                </a:solidFill>
                <a:latin typeface="Aptos SemiBold" panose="020B0004020202020204" pitchFamily="34" charset="0"/>
              </a:rPr>
              <a:t>A USB Wi-Fi adapter that supports monitor mode for packet capture and injection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I want to make a small premise: </a:t>
            </a:r>
          </a:p>
          <a:p>
            <a:r>
              <a:rPr lang="en-US" dirty="0"/>
              <a:t>the python script we developed was written completely without any help from artificial intelligence.</a:t>
            </a:r>
          </a:p>
          <a:p>
            <a:r>
              <a:rPr lang="en-US" dirty="0"/>
              <a:t>I apologize if there are imperfections or redundancies in the code, but I believe that human creative activity is an added value and these imperfections underline it.</a:t>
            </a:r>
          </a:p>
          <a:p>
            <a:endParaRPr lang="en-US" dirty="0"/>
          </a:p>
          <a:p>
            <a:r>
              <a:rPr lang="en-US" dirty="0"/>
              <a:t>We have preserved the modularity of the code by developing different "Classes" for each single action that the program must undertake.</a:t>
            </a:r>
          </a:p>
          <a:p>
            <a:endParaRPr lang="en-US" dirty="0"/>
          </a:p>
          <a:p>
            <a:r>
              <a:rPr lang="en-US" dirty="0"/>
              <a:t>Using system calls we were able to acquire the information necessary to test the </a:t>
            </a:r>
            <a:r>
              <a:rPr lang="en-US" dirty="0" err="1"/>
              <a:t>wifi</a:t>
            </a:r>
            <a:r>
              <a:rPr lang="en-US" dirty="0"/>
              <a:t> networks that we have prepared.</a:t>
            </a:r>
          </a:p>
          <a:p>
            <a:endParaRPr lang="en-US" dirty="0"/>
          </a:p>
          <a:p>
            <a:r>
              <a:rPr lang="en-US" dirty="0"/>
              <a:t>To do this we used both global variables and tools at our disposal such as </a:t>
            </a:r>
            <a:r>
              <a:rPr lang="en-US" dirty="0" err="1"/>
              <a:t>Aircrack</a:t>
            </a:r>
            <a:r>
              <a:rPr lang="en-US" dirty="0"/>
              <a:t>, </a:t>
            </a:r>
            <a:r>
              <a:rPr lang="en-US" dirty="0" err="1"/>
              <a:t>Besside</a:t>
            </a:r>
            <a:r>
              <a:rPr lang="en-US" dirty="0"/>
              <a:t> and Nmap.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We decided to use the </a:t>
            </a:r>
            <a:r>
              <a:rPr lang="en-US" dirty="0" err="1"/>
              <a:t>nmap</a:t>
            </a:r>
            <a:r>
              <a:rPr lang="en-US" dirty="0"/>
              <a:t> command for several reasons: the most important one is the possibility of using specific scripts.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/>
              <a:t>In particular with Nmap Scripting Engine is possible to find security holes in all kind of systems.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Now let's explain step by step what the developed code does:</a:t>
            </a:r>
          </a:p>
          <a:p>
            <a:endParaRPr lang="en-US" dirty="0"/>
          </a:p>
          <a:p>
            <a:r>
              <a:rPr lang="en-US" dirty="0"/>
              <a:t>After starting it, the coordinates are read and the Google Maps URL is generated.</a:t>
            </a:r>
          </a:p>
          <a:p>
            <a:r>
              <a:rPr lang="en-US" dirty="0"/>
              <a:t>Afterwards, the existing networks are scanned and useful packets are captured.</a:t>
            </a:r>
          </a:p>
          <a:p>
            <a:endParaRPr lang="en-US" dirty="0"/>
          </a:p>
          <a:p>
            <a:r>
              <a:rPr lang="en-US" dirty="0"/>
              <a:t>This reading is done via '</a:t>
            </a:r>
            <a:r>
              <a:rPr lang="en-US" dirty="0" err="1"/>
              <a:t>besside</a:t>
            </a:r>
            <a:r>
              <a:rPr lang="en-US" dirty="0"/>
              <a:t>-ng' which will generate a log file and two *.cap files (one file for WEP networks and one file for WPA networks).</a:t>
            </a:r>
          </a:p>
          <a:p>
            <a:r>
              <a:rPr lang="en-US" dirty="0"/>
              <a:t>When a useful 'handshake' is detected, </a:t>
            </a:r>
            <a:r>
              <a:rPr lang="en-US" dirty="0" err="1"/>
              <a:t>aircrack</a:t>
            </a:r>
            <a:r>
              <a:rPr lang="en-US" dirty="0"/>
              <a:t>-ng is immediately started.</a:t>
            </a:r>
          </a:p>
          <a:p>
            <a:endParaRPr lang="en-US" dirty="0"/>
          </a:p>
          <a:p>
            <a:r>
              <a:rPr lang="en-US" dirty="0"/>
              <a:t>These operations are performed for all the networks found and continue until it finds the appropriate password for the network.</a:t>
            </a:r>
          </a:p>
          <a:p>
            <a:endParaRPr lang="en-US" dirty="0"/>
          </a:p>
          <a:p>
            <a:r>
              <a:rPr lang="en-US" dirty="0"/>
              <a:t>In our case there are networks that we are not interested in (since they have not been set up previously), so the system refuses the scan.</a:t>
            </a:r>
          </a:p>
          <a:p>
            <a:r>
              <a:rPr lang="en-US" dirty="0"/>
              <a:t>Once this first phase is completed, it performs the vulnerability scan via </a:t>
            </a:r>
            <a:r>
              <a:rPr lang="en-US" dirty="0" err="1"/>
              <a:t>nmap</a:t>
            </a:r>
            <a:r>
              <a:rPr lang="en-US" dirty="0"/>
              <a:t>.</a:t>
            </a:r>
          </a:p>
          <a:p>
            <a:r>
              <a:rPr lang="en-US" dirty="0"/>
              <a:t>To do this, the program automatically connects to the previously scanned networks and starts looking for vulnerabilities in the network and its clients.</a:t>
            </a:r>
          </a:p>
          <a:p>
            <a:r>
              <a:rPr lang="en-US" dirty="0"/>
              <a:t> Once this process is completed, all the acquired information is transferred into a specific .csv file.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We tested several Wi-Fi networks. They differed in security protocol and encryption.</a:t>
            </a:r>
          </a:p>
          <a:p>
            <a:r>
              <a:rPr lang="en-US" dirty="0"/>
              <a:t>One called "SOSSU" which uses WPA2 as authentication method. </a:t>
            </a:r>
          </a:p>
          <a:p>
            <a:r>
              <a:rPr lang="en-US" dirty="0"/>
              <a:t>One called "TP-LINK" which uses WEP as authentication method.</a:t>
            </a:r>
          </a:p>
          <a:p>
            <a:r>
              <a:rPr lang="en-US" dirty="0"/>
              <a:t>One called "</a:t>
            </a:r>
            <a:r>
              <a:rPr lang="en-US" dirty="0" err="1"/>
              <a:t>Myasus</a:t>
            </a:r>
            <a:r>
              <a:rPr lang="en-US" dirty="0"/>
              <a:t>" which is open.</a:t>
            </a:r>
          </a:p>
          <a:p>
            <a:r>
              <a:rPr lang="en-US" dirty="0"/>
              <a:t>In all of them passwords were found (obviously where passwords can be found, in our last case MYASUS is an open network)</a:t>
            </a:r>
          </a:p>
          <a:p>
            <a:r>
              <a:rPr lang="en-US" dirty="0"/>
              <a:t>and several vulnerabilities in their clients: TP-LINK was the exception since no client was connected.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During the tests, the system tried to hack all the networks in its range and for this reason we made a series of considerations:</a:t>
            </a:r>
          </a:p>
          <a:p>
            <a:r>
              <a:rPr lang="en-US" dirty="0"/>
              <a:t>The system should be used only on networks with explicit authorization to avoid legal problems.</a:t>
            </a:r>
          </a:p>
          <a:p>
            <a:r>
              <a:rPr lang="en-US" dirty="0"/>
              <a:t>In case of acquisition of network vulnerabilities, </a:t>
            </a:r>
          </a:p>
          <a:p>
            <a:r>
              <a:rPr lang="en-US" dirty="0"/>
              <a:t>protocols must be guaranteed for the management and storage of all the acquired network data</a:t>
            </a:r>
          </a:p>
          <a:p>
            <a:r>
              <a:rPr lang="en-US" dirty="0"/>
              <a:t>(in our case we record everything in a csv file)</a:t>
            </a:r>
          </a:p>
          <a:p>
            <a:r>
              <a:rPr lang="en-US" dirty="0"/>
              <a:t>In case we have to do a test for other people</a:t>
            </a:r>
          </a:p>
          <a:p>
            <a:r>
              <a:rPr lang="en-US" dirty="0"/>
              <a:t>there must necessarily be a clear way to report the vulnerabilities to the owners of the network being tested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hyperlink" Target="https://gamma.app/?utm_source=made-with-gamma" TargetMode="External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9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0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111213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2D3133"/>
          </a:solidFill>
          <a:ln/>
        </p:spPr>
      </p:sp>
      <p:pic>
        <p:nvPicPr>
          <p:cNvPr id="4" name="Image 0" descr="preencoded.png">
            <a:hlinkClick r:id="rId2"/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839215" y="7749540"/>
            <a:ext cx="1722605" cy="411480"/>
          </a:xfrm>
          <a:prstGeom prst="rect">
            <a:avLst/>
          </a:prstGeom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9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11.pn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Relationship Id="rId4" Type="http://schemas.openxmlformats.org/officeDocument/2006/relationships/image" Target="../media/image3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83153" y="600555"/>
            <a:ext cx="13464092" cy="3599021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7050"/>
              </a:lnSpc>
              <a:buNone/>
            </a:pPr>
            <a:r>
              <a:rPr lang="en-US" sz="56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Al Nile" pitchFamily="2" charset="-78"/>
              </a:rPr>
              <a:t>Network Security Design and Automated Wi-Fi Testing</a:t>
            </a:r>
            <a:endParaRPr lang="en-US" sz="5600" b="1" dirty="0">
              <a:solidFill>
                <a:srgbClr val="F7F7F9"/>
              </a:solidFill>
              <a:latin typeface="Aptos SemiBold" panose="020B0004020202020204" pitchFamily="34" charset="0"/>
              <a:cs typeface="Al Nile" pitchFamily="2" charset="-78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5D4E1818-6731-FC82-1889-9F515961142E}"/>
              </a:ext>
            </a:extLst>
          </p:cNvPr>
          <p:cNvSpPr txBox="1"/>
          <p:nvPr/>
        </p:nvSpPr>
        <p:spPr>
          <a:xfrm>
            <a:off x="583154" y="5060097"/>
            <a:ext cx="1346409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pPr algn="ct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Course:</a:t>
            </a:r>
          </a:p>
          <a:p>
            <a:pPr algn="ctr"/>
            <a:r>
              <a:rPr lang="en-GB" i="1" dirty="0">
                <a:solidFill>
                  <a:srgbClr val="F7F7F9"/>
                </a:solidFill>
                <a:latin typeface="Aptos" panose="020B0004020202020204" pitchFamily="34" charset="0"/>
              </a:rPr>
              <a:t>Network Security</a:t>
            </a:r>
          </a:p>
          <a:p>
            <a:pPr algn="ctr"/>
            <a:endParaRPr lang="en-GB" sz="1800" i="1" dirty="0">
              <a:solidFill>
                <a:srgbClr val="F7F7F9"/>
              </a:solidFill>
              <a:effectLst/>
              <a:latin typeface="Aptos" panose="020B0004020202020204" pitchFamily="34" charset="0"/>
            </a:endParaRPr>
          </a:p>
          <a:p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Authors: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Lello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Molinario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, Federico Moro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9343571D-801D-7A3F-88D1-3F4CA66F083C}"/>
              </a:ext>
            </a:extLst>
          </p:cNvPr>
          <p:cNvSpPr txBox="1"/>
          <p:nvPr/>
        </p:nvSpPr>
        <p:spPr>
          <a:xfrm>
            <a:off x="11543153" y="6705715"/>
            <a:ext cx="2173993" cy="92333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Advisor: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Prof. Marco </a:t>
            </a:r>
            <a:r>
              <a:rPr lang="en-GB" sz="1800" i="1" dirty="0" err="1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Martalò</a:t>
            </a:r>
            <a:r>
              <a:rPr lang="en-GB" sz="1800" i="1" dirty="0">
                <a:solidFill>
                  <a:srgbClr val="F7F7F9"/>
                </a:solidFill>
                <a:effectLst/>
                <a:latin typeface="Aptos" panose="020B0004020202020204" pitchFamily="34" charset="0"/>
              </a:rPr>
              <a:t> </a:t>
            </a:r>
            <a:endParaRPr lang="en-GB" i="1" dirty="0">
              <a:solidFill>
                <a:srgbClr val="F7F7F9"/>
              </a:solidFill>
              <a:latin typeface="Aptos" panose="020B0004020202020204" pitchFamily="34" charset="0"/>
            </a:endParaRPr>
          </a:p>
          <a:p>
            <a:pPr algn="r"/>
            <a:endParaRPr lang="en-IT" dirty="0">
              <a:solidFill>
                <a:srgbClr val="F7F7F9"/>
              </a:solidFill>
            </a:endParaRPr>
          </a:p>
        </p:txBody>
      </p:sp>
      <p:pic>
        <p:nvPicPr>
          <p:cNvPr id="12" name="Picture 11" descr="A black and white logo&#10;&#10;Description automatically generated">
            <a:extLst>
              <a:ext uri="{FF2B5EF4-FFF2-40B4-BE49-F238E27FC236}">
                <a16:creationId xmlns:a16="http://schemas.microsoft.com/office/drawing/2014/main" id="{96151B36-3237-69C5-627E-CAD869B0E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68273" y="2667873"/>
            <a:ext cx="2893853" cy="2893853"/>
          </a:xfrm>
          <a:prstGeom prst="rect">
            <a:avLst/>
          </a:prstGeom>
        </p:spPr>
      </p:pic>
      <p:pic>
        <p:nvPicPr>
          <p:cNvPr id="13" name="Picture 12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7571E5F5-C006-37E9-5E6C-F1D4E68355D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83656" y="537448"/>
            <a:ext cx="7454741" cy="6104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48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System Operation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1631394" y="1749802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Network Detection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1631394" y="2054959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scans for nearby Wi-Fi networks, identifying SSID, encryption type, and signal strength.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1631394" y="3312616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Packet Capture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1631394" y="3617773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Targeted networks are analysed using tools like besside-ng to capture authentication handshakes.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1631394" y="4875431"/>
            <a:ext cx="2441853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Password Cracking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1631394" y="5180587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Captured handshakes are processed with aircrack-ng to attempt password recovery using dictionaries.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4" name="Text 7"/>
          <p:cNvSpPr/>
          <p:nvPr/>
        </p:nvSpPr>
        <p:spPr>
          <a:xfrm>
            <a:off x="1631394" y="6438245"/>
            <a:ext cx="2565559" cy="30515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4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Vulnerability Scanning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8"/>
          <p:cNvSpPr/>
          <p:nvPr/>
        </p:nvSpPr>
        <p:spPr>
          <a:xfrm>
            <a:off x="1631394" y="6743402"/>
            <a:ext cx="6507004" cy="62507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45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Nmap is utilised to identify potential security weaknesses in successfully accessed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7" name="Picture 16" descr="A computer and a computer tower&#10;&#10;Description automatically generated with medium confidence">
            <a:extLst>
              <a:ext uri="{FF2B5EF4-FFF2-40B4-BE49-F238E27FC236}">
                <a16:creationId xmlns:a16="http://schemas.microsoft.com/office/drawing/2014/main" id="{737005A8-6FE1-A808-93B7-6C9DBA38D0A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18588" r="13294"/>
          <a:stretch/>
        </p:blipFill>
        <p:spPr>
          <a:xfrm>
            <a:off x="8753356" y="0"/>
            <a:ext cx="5869008" cy="8229600"/>
          </a:xfrm>
          <a:prstGeom prst="rect">
            <a:avLst/>
          </a:prstGeom>
        </p:spPr>
      </p:pic>
      <p:sp>
        <p:nvSpPr>
          <p:cNvPr id="18" name="Shape 1">
            <a:extLst>
              <a:ext uri="{FF2B5EF4-FFF2-40B4-BE49-F238E27FC236}">
                <a16:creationId xmlns:a16="http://schemas.microsoft.com/office/drawing/2014/main" id="{991DD5E2-EA78-BD5A-C28E-51A09ACA743E}"/>
              </a:ext>
            </a:extLst>
          </p:cNvPr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9" name="Text 2">
            <a:extLst>
              <a:ext uri="{FF2B5EF4-FFF2-40B4-BE49-F238E27FC236}">
                <a16:creationId xmlns:a16="http://schemas.microsoft.com/office/drawing/2014/main" id="{47C75086-C223-F7E0-3B42-09247C38A4A9}"/>
              </a:ext>
            </a:extLst>
          </p:cNvPr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20" name="Shape 5">
            <a:extLst>
              <a:ext uri="{FF2B5EF4-FFF2-40B4-BE49-F238E27FC236}">
                <a16:creationId xmlns:a16="http://schemas.microsoft.com/office/drawing/2014/main" id="{A192A76F-3C17-A582-D8DC-B7273BD9A189}"/>
              </a:ext>
            </a:extLst>
          </p:cNvPr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1" name="Text 6">
            <a:extLst>
              <a:ext uri="{FF2B5EF4-FFF2-40B4-BE49-F238E27FC236}">
                <a16:creationId xmlns:a16="http://schemas.microsoft.com/office/drawing/2014/main" id="{83D10B75-CE87-C9BC-6816-F2DB03050720}"/>
              </a:ext>
            </a:extLst>
          </p:cNvPr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22" name="Shape 9">
            <a:extLst>
              <a:ext uri="{FF2B5EF4-FFF2-40B4-BE49-F238E27FC236}">
                <a16:creationId xmlns:a16="http://schemas.microsoft.com/office/drawing/2014/main" id="{907A9E90-A77A-8ECF-730E-97F4E663A58F}"/>
              </a:ext>
            </a:extLst>
          </p:cNvPr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3" name="Text 10">
            <a:extLst>
              <a:ext uri="{FF2B5EF4-FFF2-40B4-BE49-F238E27FC236}">
                <a16:creationId xmlns:a16="http://schemas.microsoft.com/office/drawing/2014/main" id="{2EA498F4-6E55-5232-B8DF-D1C5B5C23F55}"/>
              </a:ext>
            </a:extLst>
          </p:cNvPr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24" name="Shape 13">
            <a:extLst>
              <a:ext uri="{FF2B5EF4-FFF2-40B4-BE49-F238E27FC236}">
                <a16:creationId xmlns:a16="http://schemas.microsoft.com/office/drawing/2014/main" id="{D1834E42-F604-2260-F548-A9E942BB3EBF}"/>
              </a:ext>
            </a:extLst>
          </p:cNvPr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5" name="Text 14">
            <a:extLst>
              <a:ext uri="{FF2B5EF4-FFF2-40B4-BE49-F238E27FC236}">
                <a16:creationId xmlns:a16="http://schemas.microsoft.com/office/drawing/2014/main" id="{DFED60FE-B05F-79B2-F8B1-72DF80618B71}"/>
              </a:ext>
            </a:extLst>
          </p:cNvPr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573604" y="939760"/>
            <a:ext cx="7415927" cy="96642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5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Analysis &amp; </a:t>
            </a: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Reporting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457201" y="2993583"/>
            <a:ext cx="7822764" cy="3933689"/>
          </a:xfrm>
          <a:prstGeom prst="roundRect">
            <a:avLst>
              <a:gd name="adj" fmla="val 4744"/>
            </a:avLst>
          </a:prstGeom>
          <a:noFill/>
          <a:ln w="15240">
            <a:solidFill>
              <a:srgbClr val="FFFFFF">
                <a:alpha val="24000"/>
              </a:srgbClr>
            </a:solidFill>
            <a:prstDash val="solid"/>
          </a:ln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457201" y="3033593"/>
            <a:ext cx="7807523" cy="936308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sz="2300" b="1" dirty="0"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772359" y="3216139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Network SSID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2962714" y="3056404"/>
            <a:ext cx="1837525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</a:rPr>
              <a:t>Security </a:t>
            </a:r>
          </a:p>
          <a:p>
            <a:pPr marL="0" indent="0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</a:rPr>
              <a:t>Protocol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5"/>
          <p:cNvSpPr/>
          <p:nvPr/>
        </p:nvSpPr>
        <p:spPr>
          <a:xfrm>
            <a:off x="4281567" y="3048214"/>
            <a:ext cx="1837525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Password Recovered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145309" y="3048624"/>
            <a:ext cx="18427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2100" b="1" dirty="0">
                <a:solidFill>
                  <a:srgbClr val="F7F7F9"/>
                </a:solidFill>
                <a:latin typeface="Aptos SemiBold" panose="020B0004020202020204" pitchFamily="34" charset="0"/>
                <a:ea typeface="Inter" pitchFamily="34" charset="-122"/>
                <a:cs typeface="Inter" pitchFamily="34" charset="-120"/>
              </a:rPr>
              <a:t>Vulnerabilities Found</a:t>
            </a:r>
            <a:endParaRPr lang="en-US" sz="21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417730" y="3984068"/>
            <a:ext cx="7807523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32461" y="4256601"/>
            <a:ext cx="1842729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SOSSU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3135511" y="4261974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WPA2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3" name="Text 10"/>
          <p:cNvSpPr/>
          <p:nvPr/>
        </p:nvSpPr>
        <p:spPr>
          <a:xfrm>
            <a:off x="4967932" y="4269967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6669049" y="4268199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2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457201" y="5071467"/>
            <a:ext cx="7807523" cy="1101566"/>
          </a:xfrm>
          <a:prstGeom prst="rect">
            <a:avLst/>
          </a:prstGeom>
          <a:solidFill>
            <a:srgbClr val="FFFFFF">
              <a:alpha val="4000"/>
            </a:srgbClr>
          </a:solidFill>
          <a:ln/>
        </p:spPr>
        <p:txBody>
          <a:bodyPr/>
          <a:lstStyle/>
          <a:p>
            <a:endParaRPr lang="en-IT" dirty="0"/>
          </a:p>
        </p:txBody>
      </p:sp>
      <p:sp>
        <p:nvSpPr>
          <p:cNvPr id="16" name="Text 13"/>
          <p:cNvSpPr/>
          <p:nvPr/>
        </p:nvSpPr>
        <p:spPr>
          <a:xfrm>
            <a:off x="702411" y="5338525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 err="1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MyASUS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7" name="Text 14"/>
          <p:cNvSpPr/>
          <p:nvPr/>
        </p:nvSpPr>
        <p:spPr>
          <a:xfrm>
            <a:off x="3135511" y="5338525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Open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8" name="Text 15"/>
          <p:cNvSpPr/>
          <p:nvPr/>
        </p:nvSpPr>
        <p:spPr>
          <a:xfrm>
            <a:off x="4944610" y="5346330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669049" y="5338524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5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0" name="Shape 17"/>
          <p:cNvSpPr/>
          <p:nvPr/>
        </p:nvSpPr>
        <p:spPr>
          <a:xfrm>
            <a:off x="457201" y="6173033"/>
            <a:ext cx="7385447" cy="1101566"/>
          </a:xfrm>
          <a:prstGeom prst="rect">
            <a:avLst/>
          </a:prstGeom>
          <a:solidFill>
            <a:srgbClr val="000000">
              <a:alpha val="4000"/>
            </a:srgbClr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21" name="Text 18"/>
          <p:cNvSpPr/>
          <p:nvPr/>
        </p:nvSpPr>
        <p:spPr>
          <a:xfrm>
            <a:off x="772359" y="6355680"/>
            <a:ext cx="1702830" cy="790099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GB" sz="2000" dirty="0">
                <a:solidFill>
                  <a:schemeClr val="bg2"/>
                </a:solidFill>
                <a:latin typeface="Aptos" panose="020B0004020202020204" pitchFamily="34" charset="0"/>
              </a:rPr>
              <a:t>TP-LINK3CE9</a:t>
            </a:r>
            <a:endParaRPr lang="en-US" sz="1900" dirty="0">
              <a:solidFill>
                <a:schemeClr val="bg2"/>
              </a:solidFill>
              <a:latin typeface="Aptos" panose="020B0004020202020204" pitchFamily="34" charset="0"/>
            </a:endParaRPr>
          </a:p>
        </p:txBody>
      </p:sp>
      <p:sp>
        <p:nvSpPr>
          <p:cNvPr id="22" name="Text 19"/>
          <p:cNvSpPr/>
          <p:nvPr/>
        </p:nvSpPr>
        <p:spPr>
          <a:xfrm>
            <a:off x="3208953" y="6325141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WEP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3" name="Text 20"/>
          <p:cNvSpPr/>
          <p:nvPr/>
        </p:nvSpPr>
        <p:spPr>
          <a:xfrm>
            <a:off x="4967932" y="6328229"/>
            <a:ext cx="1345049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Yes</a:t>
            </a:r>
            <a:endParaRPr lang="en-US" sz="1900" dirty="0">
              <a:latin typeface="Aptos" panose="020B0004020202020204" pitchFamily="34" charset="0"/>
            </a:endParaRPr>
          </a:p>
        </p:txBody>
      </p:sp>
      <p:sp>
        <p:nvSpPr>
          <p:cNvPr id="24" name="Text 21"/>
          <p:cNvSpPr/>
          <p:nvPr/>
        </p:nvSpPr>
        <p:spPr>
          <a:xfrm>
            <a:off x="6669049" y="6328767"/>
            <a:ext cx="646152" cy="39504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3100"/>
              </a:lnSpc>
              <a:buNone/>
            </a:pPr>
            <a:r>
              <a:rPr lang="en-US" sz="19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0</a:t>
            </a:r>
            <a:r>
              <a:rPr lang="en-US" sz="1900" baseline="30000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*</a:t>
            </a:r>
            <a:endParaRPr lang="en-US" sz="1900" dirty="0">
              <a:latin typeface="Aptos" panose="020B0004020202020204" pitchFamily="34" charset="0"/>
            </a:endParaRPr>
          </a:p>
        </p:txBody>
      </p:sp>
      <p:pic>
        <p:nvPicPr>
          <p:cNvPr id="26" name="Picture 25" descr="A computer screen with graphs and charts&#10;&#10;Description automatically generated">
            <a:extLst>
              <a:ext uri="{FF2B5EF4-FFF2-40B4-BE49-F238E27FC236}">
                <a16:creationId xmlns:a16="http://schemas.microsoft.com/office/drawing/2014/main" id="{00E5819F-5118-9866-CA4F-58A9B93DF4BD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20804" r="5032"/>
          <a:stretch/>
        </p:blipFill>
        <p:spPr>
          <a:xfrm>
            <a:off x="8527018" y="0"/>
            <a:ext cx="6103382" cy="8229600"/>
          </a:xfrm>
          <a:prstGeom prst="rect">
            <a:avLst/>
          </a:prstGeom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76538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Ethical &amp; Legal Considerations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789164"/>
            <a:ext cx="3472815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Authorised Testing Only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System should only be used on networks with explicit permission to avoid legal issues.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789164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Protection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Strict protocols for handling and storing any captured network data to ensure privacy.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789164"/>
            <a:ext cx="33553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Responsible Disclosure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421743"/>
            <a:ext cx="3898821" cy="11851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Clear guidelines for reporting vulnerabilities to network owners in a constructive manner.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A634D4E2-27A6-219A-DE55-2D7DD691DFD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648B4BD8-BB1F-C23C-C11F-3CEABFAD64EC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
            <a:extLst>
              <a:ext uri="{FF2B5EF4-FFF2-40B4-BE49-F238E27FC236}">
                <a16:creationId xmlns:a16="http://schemas.microsoft.com/office/drawing/2014/main" id="{70D1BF56-43E5-E88A-2698-E9FFB63AECF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42C51EF1-9509-F283-46B8-0A55C52FF35E}"/>
              </a:ext>
            </a:extLst>
          </p:cNvPr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Conclusions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E38F9B0-17D9-2183-FE52-CECB2A1EDDA4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pic>
        <p:nvPicPr>
          <p:cNvPr id="5" name="Immagine 4">
            <a:extLst>
              <a:ext uri="{FF2B5EF4-FFF2-40B4-BE49-F238E27FC236}">
                <a16:creationId xmlns:a16="http://schemas.microsoft.com/office/drawing/2014/main" id="{953B11DF-F6F2-4BA8-92F8-1DD005057EB1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8805" y="1980457"/>
            <a:ext cx="7563906" cy="47060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793372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168866" y="537567"/>
            <a:ext cx="7779068" cy="1218486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475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Future Developments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168866" y="2286037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AI-Powered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6168866" y="2590599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Incorporating machine learning for more sophisticated vulnerability detection and password cracking.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0" name="Text 7"/>
          <p:cNvSpPr/>
          <p:nvPr/>
        </p:nvSpPr>
        <p:spPr>
          <a:xfrm>
            <a:off x="6168866" y="3745625"/>
            <a:ext cx="3114794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Extended Protocol Support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6168866" y="4050186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Expanding capabilities to test emerging wireless standards like Wi-Fi and 5G networks.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4" name="Text 11"/>
          <p:cNvSpPr/>
          <p:nvPr/>
        </p:nvSpPr>
        <p:spPr>
          <a:xfrm>
            <a:off x="6168866" y="5205212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Miniaturisation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6168866" y="5509773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Further reducing system size for easier deployment on drones and other mobile platforms.</a:t>
            </a:r>
            <a:endParaRPr lang="en-US" sz="1500" dirty="0">
              <a:solidFill>
                <a:srgbClr val="F7F7F9"/>
              </a:solidFill>
            </a:endParaRPr>
          </a:p>
        </p:txBody>
      </p:sp>
      <p:sp>
        <p:nvSpPr>
          <p:cNvPr id="18" name="Text 15"/>
          <p:cNvSpPr/>
          <p:nvPr/>
        </p:nvSpPr>
        <p:spPr>
          <a:xfrm>
            <a:off x="6168866" y="6664799"/>
            <a:ext cx="2437448" cy="304562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3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Continuous Learning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6168866" y="6969360"/>
            <a:ext cx="7145417" cy="62388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450"/>
              </a:lnSpc>
              <a:buNone/>
            </a:pPr>
            <a:r>
              <a:rPr lang="en-US" sz="15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Developing systems to automatically update attack databases based on new security research.</a:t>
            </a:r>
            <a:endParaRPr lang="en-US" sz="1500" dirty="0">
              <a:solidFill>
                <a:srgbClr val="F7F7F9"/>
              </a:solidFill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1492142-28AE-7B8C-4CFB-42599245F53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5A9B1977-E0E6-F6CB-5337-D73BE5FC897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3" name="Text 0">
            <a:extLst>
              <a:ext uri="{FF2B5EF4-FFF2-40B4-BE49-F238E27FC236}">
                <a16:creationId xmlns:a16="http://schemas.microsoft.com/office/drawing/2014/main" id="{5267C2B1-2902-1BA5-8773-E296D846670A}"/>
              </a:ext>
            </a:extLst>
          </p:cNvPr>
          <p:cNvSpPr/>
          <p:nvPr/>
        </p:nvSpPr>
        <p:spPr>
          <a:xfrm>
            <a:off x="2575857" y="3729037"/>
            <a:ext cx="9478685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Thanks</a:t>
            </a: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 for the attention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1386363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1">
            <a:extLst>
              <a:ext uri="{FF2B5EF4-FFF2-40B4-BE49-F238E27FC236}">
                <a16:creationId xmlns:a16="http://schemas.microsoft.com/office/drawing/2014/main" id="{BE233D71-1ADF-8F36-39D1-076A0B1DAD83}"/>
              </a:ext>
            </a:extLst>
          </p:cNvPr>
          <p:cNvSpPr/>
          <p:nvPr/>
        </p:nvSpPr>
        <p:spPr>
          <a:xfrm>
            <a:off x="838637" y="2174557"/>
            <a:ext cx="13620790" cy="100119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This presentation explores the design and implementation of an automated Wi-Fi network testing system. We examine security protocols, hardware components, and key techniques for vulnerability assessment.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3" name="Text 2">
            <a:extLst>
              <a:ext uri="{FF2B5EF4-FFF2-40B4-BE49-F238E27FC236}">
                <a16:creationId xmlns:a16="http://schemas.microsoft.com/office/drawing/2014/main" id="{2A0E5196-A319-F36A-4840-323E18CF4EED}"/>
              </a:ext>
            </a:extLst>
          </p:cNvPr>
          <p:cNvSpPr/>
          <p:nvPr/>
        </p:nvSpPr>
        <p:spPr>
          <a:xfrm>
            <a:off x="838637" y="3175754"/>
            <a:ext cx="12851963" cy="66746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The system aims to streamline network penetration testing whilst providing valuable insights for both smart agriculture and forensic applications.</a:t>
            </a:r>
            <a:endParaRPr lang="en-US" dirty="0">
              <a:solidFill>
                <a:srgbClr val="F7F7F9"/>
              </a:solidFill>
            </a:endParaRPr>
          </a:p>
        </p:txBody>
      </p:sp>
      <p:sp>
        <p:nvSpPr>
          <p:cNvPr id="5" name="Text 0">
            <a:extLst>
              <a:ext uri="{FF2B5EF4-FFF2-40B4-BE49-F238E27FC236}">
                <a16:creationId xmlns:a16="http://schemas.microsoft.com/office/drawing/2014/main" id="{FA0D1030-B416-CDBE-2BF7-7D8291D1B609}"/>
              </a:ext>
            </a:extLst>
          </p:cNvPr>
          <p:cNvSpPr/>
          <p:nvPr/>
        </p:nvSpPr>
        <p:spPr>
          <a:xfrm>
            <a:off x="838637" y="735568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6050"/>
              </a:lnSpc>
              <a:buNone/>
            </a:pPr>
            <a:r>
              <a:rPr lang="en-US" sz="4800" b="1" dirty="0">
                <a:solidFill>
                  <a:srgbClr val="F7F7F8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Introduction</a:t>
            </a:r>
            <a:endParaRPr lang="en-US" sz="4800" b="1" dirty="0">
              <a:latin typeface="Aptos SemiBold" panose="020B0004020202020204" pitchFamily="34" charset="0"/>
            </a:endParaRPr>
          </a:p>
        </p:txBody>
      </p:sp>
      <p:pic>
        <p:nvPicPr>
          <p:cNvPr id="6" name="Picture 5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65E9492B-ED1C-CB9C-5899-D3AE3AD413F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9324306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5907894" y="779025"/>
            <a:ext cx="8301011" cy="56102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4400"/>
              </a:lnSpc>
              <a:buNone/>
            </a:pPr>
            <a:r>
              <a:rPr lang="en-US" sz="45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Applications in Smart Agriculture</a:t>
            </a:r>
            <a:endParaRPr lang="en-US" sz="45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5" name="Text 1"/>
          <p:cNvSpPr/>
          <p:nvPr/>
        </p:nvSpPr>
        <p:spPr>
          <a:xfrm>
            <a:off x="6114812" y="2219643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Crop Monitoring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2"/>
          <p:cNvSpPr/>
          <p:nvPr/>
        </p:nvSpPr>
        <p:spPr>
          <a:xfrm>
            <a:off x="6114811" y="2620486"/>
            <a:ext cx="7887175" cy="132119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Secure connectivity for sensors measuring soil moisture, nutrient levels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and plant health.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Text 3"/>
          <p:cNvSpPr/>
          <p:nvPr/>
        </p:nvSpPr>
        <p:spPr>
          <a:xfrm>
            <a:off x="6114812" y="4062016"/>
            <a:ext cx="2596753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Equipment Management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4"/>
          <p:cNvSpPr/>
          <p:nvPr/>
        </p:nvSpPr>
        <p:spPr>
          <a:xfrm>
            <a:off x="6114812" y="4462859"/>
            <a:ext cx="7887176" cy="1040686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Tracking and controlling automated farming machinery through robust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wireless networks.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1" name="Text 5"/>
          <p:cNvSpPr/>
          <p:nvPr/>
        </p:nvSpPr>
        <p:spPr>
          <a:xfrm>
            <a:off x="6114812" y="5904389"/>
            <a:ext cx="2244328" cy="28051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Data Collection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6"/>
          <p:cNvSpPr/>
          <p:nvPr/>
        </p:nvSpPr>
        <p:spPr>
          <a:xfrm>
            <a:off x="6114812" y="6305233"/>
            <a:ext cx="7887176" cy="2871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Ensuring integrity of agricultural data transmitted from field sensors </a:t>
            </a:r>
          </a:p>
          <a:p>
            <a:pPr marL="0" indent="0" algn="l">
              <a:lnSpc>
                <a:spcPts val="2250"/>
              </a:lnSpc>
              <a:buNone/>
            </a:pPr>
            <a:r>
              <a:rPr lang="en-US" sz="20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to central systems.</a:t>
            </a:r>
            <a:endParaRPr lang="en-US" sz="20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14" name="Picture 13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8D08F93B-0E4B-43E2-6FA8-C5D1AB0D997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6050"/>
              </a:lnSpc>
              <a:buNone/>
            </a:pPr>
            <a:r>
              <a:rPr lang="en-US" sz="4600" b="1" dirty="0">
                <a:solidFill>
                  <a:srgbClr val="F7F7F9"/>
                </a:solidFill>
                <a:latin typeface="Aptos" panose="020B0004020202020204" pitchFamily="34" charset="0"/>
                <a:ea typeface="DM Sans Medium" pitchFamily="34" charset="-122"/>
                <a:cs typeface="DM Sans Medium" pitchFamily="34" charset="-120"/>
              </a:rPr>
              <a:t>Smart Agriculture and LPWAN Technologies</a:t>
            </a:r>
            <a:endParaRPr lang="en-US" sz="4600" b="1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3" name="Text 1"/>
          <p:cNvSpPr/>
          <p:nvPr/>
        </p:nvSpPr>
        <p:spPr>
          <a:xfrm>
            <a:off x="864037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 Technology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4" name="Text 2"/>
          <p:cNvSpPr/>
          <p:nvPr/>
        </p:nvSpPr>
        <p:spPr>
          <a:xfrm>
            <a:off x="864037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Long-range wireless protocol enabling low-power, long-distance communication for IoT devices in agriculture.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5" name="Text 3"/>
          <p:cNvSpPr/>
          <p:nvPr/>
        </p:nvSpPr>
        <p:spPr>
          <a:xfrm>
            <a:off x="5372695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LoRaWAN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6" name="Text 4"/>
          <p:cNvSpPr/>
          <p:nvPr/>
        </p:nvSpPr>
        <p:spPr>
          <a:xfrm>
            <a:off x="5372695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Network architecture built on LoRa, providing secure bi-directional communication for smart farming applications.</a:t>
            </a:r>
            <a:endParaRPr lang="en-US" sz="1900" dirty="0">
              <a:solidFill>
                <a:srgbClr val="F7F7F9"/>
              </a:solidFill>
            </a:endParaRPr>
          </a:p>
        </p:txBody>
      </p:sp>
      <p:sp>
        <p:nvSpPr>
          <p:cNvPr id="7" name="Text 5"/>
          <p:cNvSpPr/>
          <p:nvPr/>
        </p:nvSpPr>
        <p:spPr>
          <a:xfrm>
            <a:off x="9881354" y="3591639"/>
            <a:ext cx="3086100" cy="38576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sz="2400" dirty="0">
                <a:solidFill>
                  <a:srgbClr val="F7F7F9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IEEE 802.15.4</a:t>
            </a:r>
            <a:endParaRPr lang="en-US" sz="2400" dirty="0">
              <a:solidFill>
                <a:srgbClr val="F7F7F9"/>
              </a:solidFill>
            </a:endParaRPr>
          </a:p>
        </p:txBody>
      </p:sp>
      <p:sp>
        <p:nvSpPr>
          <p:cNvPr id="8" name="Text 6"/>
          <p:cNvSpPr/>
          <p:nvPr/>
        </p:nvSpPr>
        <p:spPr>
          <a:xfrm>
            <a:off x="9881354" y="4224218"/>
            <a:ext cx="3898821" cy="158019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100"/>
              </a:lnSpc>
              <a:buNone/>
            </a:pPr>
            <a:r>
              <a:rPr lang="en-US" sz="1900" dirty="0">
                <a:solidFill>
                  <a:srgbClr val="F7F7F9"/>
                </a:solidFill>
                <a:latin typeface="Inter" pitchFamily="34" charset="0"/>
                <a:ea typeface="Inter" pitchFamily="34" charset="-122"/>
                <a:cs typeface="Inter" pitchFamily="34" charset="-120"/>
              </a:rPr>
              <a:t>Standard for low-rate wireless networks, forming the basis for ZigBee and other agricultural IoT protocols.</a:t>
            </a:r>
            <a:endParaRPr lang="en-US" sz="1900" dirty="0">
              <a:solidFill>
                <a:srgbClr val="F7F7F9"/>
              </a:solidFill>
            </a:endParaRPr>
          </a:p>
        </p:txBody>
      </p:sp>
      <p:pic>
        <p:nvPicPr>
          <p:cNvPr id="9" name="Picture 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E356DC5-FD5A-6051-E9D7-B12E66259B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0">
            <a:extLst>
              <a:ext uri="{FF2B5EF4-FFF2-40B4-BE49-F238E27FC236}">
                <a16:creationId xmlns:a16="http://schemas.microsoft.com/office/drawing/2014/main" id="{7B1B9659-918A-755D-7C2D-8A37800E2A77}"/>
              </a:ext>
            </a:extLst>
          </p:cNvPr>
          <p:cNvSpPr/>
          <p:nvPr/>
        </p:nvSpPr>
        <p:spPr>
          <a:xfrm>
            <a:off x="864037" y="869513"/>
            <a:ext cx="12609314" cy="77152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r>
              <a:rPr lang="en-GB" sz="4800" b="1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’Forensic’ Area </a:t>
            </a:r>
            <a:endParaRPr lang="en-GB" sz="4800" b="1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  <p:pic>
        <p:nvPicPr>
          <p:cNvPr id="5" name="Picture 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13420CE3-D924-422D-506D-126B10433F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  <p:sp>
        <p:nvSpPr>
          <p:cNvPr id="6" name="Text 1">
            <a:extLst>
              <a:ext uri="{FF2B5EF4-FFF2-40B4-BE49-F238E27FC236}">
                <a16:creationId xmlns:a16="http://schemas.microsoft.com/office/drawing/2014/main" id="{CA23A290-A5C8-6BEE-24B3-D2C440072052}"/>
              </a:ext>
            </a:extLst>
          </p:cNvPr>
          <p:cNvSpPr/>
          <p:nvPr/>
        </p:nvSpPr>
        <p:spPr>
          <a:xfrm>
            <a:off x="838637" y="2174557"/>
            <a:ext cx="12609314" cy="531947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The potential use of Wi-PY in Forensic Investigation is noteworthy. With the introduction of Law No. 3 of 9 January 2019, the so-called "anti-corruption" law, new measures were established to tackle corruption and strengthen the fight against crimes in public administration.</a:t>
            </a:r>
          </a:p>
          <a:p>
            <a:pPr algn="just">
              <a:lnSpc>
                <a:spcPct val="150000"/>
              </a:lnSpc>
            </a:pPr>
            <a:endParaRPr lang="en-GB" sz="2000" i="0" u="none" strike="noStrike" dirty="0">
              <a:solidFill>
                <a:schemeClr val="bg1"/>
              </a:solidFill>
              <a:effectLst/>
              <a:latin typeface="Aptos" panose="020B0004020202020204" pitchFamily="34" charset="0"/>
            </a:endParaRPr>
          </a:p>
          <a:p>
            <a:pPr algn="just">
              <a:lnSpc>
                <a:spcPct val="150000"/>
              </a:lnSpc>
            </a:pPr>
            <a:r>
              <a:rPr lang="en-GB" sz="2000" i="0" u="none" strike="noStrike" dirty="0">
                <a:solidFill>
                  <a:schemeClr val="bg1"/>
                </a:solidFill>
                <a:effectLst/>
                <a:latin typeface="Aptos" panose="020B0004020202020204" pitchFamily="34" charset="0"/>
              </a:rPr>
              <a:t>This allows to a potential use of Wi-PY for automating vulnerability scanning processes within a wireless network, allowing for the insertion of an exploit or targeted attacks on individual devices.</a:t>
            </a:r>
            <a:endParaRPr lang="en-GB" sz="2000" dirty="0">
              <a:solidFill>
                <a:schemeClr val="bg1"/>
              </a:solidFill>
              <a:latin typeface="Aptos" panose="020B00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857895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66617" y="527863"/>
            <a:ext cx="7583567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Wi-Fi Security Protocols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585703" y="1767721"/>
            <a:ext cx="45719" cy="5255379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Shape 2"/>
          <p:cNvSpPr/>
          <p:nvPr/>
        </p:nvSpPr>
        <p:spPr>
          <a:xfrm>
            <a:off x="6821210" y="2253972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Shape 3"/>
          <p:cNvSpPr/>
          <p:nvPr/>
        </p:nvSpPr>
        <p:spPr>
          <a:xfrm>
            <a:off x="6350198" y="2018467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7" name="Text 4"/>
          <p:cNvSpPr/>
          <p:nvPr/>
        </p:nvSpPr>
        <p:spPr>
          <a:xfrm>
            <a:off x="6546056" y="2101929"/>
            <a:ext cx="10977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600" dirty="0"/>
          </a:p>
        </p:txBody>
      </p:sp>
      <p:sp>
        <p:nvSpPr>
          <p:cNvPr id="8" name="Text 5"/>
          <p:cNvSpPr/>
          <p:nvPr/>
        </p:nvSpPr>
        <p:spPr>
          <a:xfrm>
            <a:off x="7827050" y="1990606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WEP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7827050" y="2472571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Outdated protocol using static keys. Easily cracked due to vulnerabilities in RC4 implementation.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821210" y="4117777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Shape 8"/>
          <p:cNvSpPr/>
          <p:nvPr/>
        </p:nvSpPr>
        <p:spPr>
          <a:xfrm>
            <a:off x="6350198" y="3882271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9"/>
          <p:cNvSpPr/>
          <p:nvPr/>
        </p:nvSpPr>
        <p:spPr>
          <a:xfrm>
            <a:off x="6504384" y="3965734"/>
            <a:ext cx="193000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600" dirty="0"/>
          </a:p>
        </p:txBody>
      </p:sp>
      <p:sp>
        <p:nvSpPr>
          <p:cNvPr id="13" name="Text 10"/>
          <p:cNvSpPr/>
          <p:nvPr/>
        </p:nvSpPr>
        <p:spPr>
          <a:xfrm>
            <a:off x="7827050" y="3854410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WPA/WPA2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4" name="Text 11"/>
          <p:cNvSpPr/>
          <p:nvPr/>
        </p:nvSpPr>
        <p:spPr>
          <a:xfrm>
            <a:off x="7827050" y="4336375"/>
            <a:ext cx="6023134" cy="713184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Improved security with TKIP and AES encryption. WPA2 is current standard for most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5" name="Shape 12"/>
          <p:cNvSpPr/>
          <p:nvPr/>
        </p:nvSpPr>
        <p:spPr>
          <a:xfrm>
            <a:off x="6821210" y="5981581"/>
            <a:ext cx="780217" cy="30480"/>
          </a:xfrm>
          <a:prstGeom prst="roundRect">
            <a:avLst>
              <a:gd name="adj" fmla="val 109709"/>
            </a:avLst>
          </a:prstGeom>
          <a:solidFill>
            <a:srgbClr val="65696B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Shape 13"/>
          <p:cNvSpPr/>
          <p:nvPr/>
        </p:nvSpPr>
        <p:spPr>
          <a:xfrm>
            <a:off x="6350198" y="5746075"/>
            <a:ext cx="501491" cy="501491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6501646" y="5829538"/>
            <a:ext cx="198596" cy="3344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600"/>
              </a:lnSpc>
              <a:buNone/>
            </a:pPr>
            <a:r>
              <a:rPr lang="en-US" sz="260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600" dirty="0"/>
          </a:p>
        </p:txBody>
      </p:sp>
      <p:sp>
        <p:nvSpPr>
          <p:cNvPr id="18" name="Text 15"/>
          <p:cNvSpPr/>
          <p:nvPr/>
        </p:nvSpPr>
        <p:spPr>
          <a:xfrm>
            <a:off x="7827050" y="5718215"/>
            <a:ext cx="2786539" cy="34825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7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WPA3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7827050" y="6200180"/>
            <a:ext cx="6023134" cy="1069777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 algn="l">
              <a:lnSpc>
                <a:spcPts val="2800"/>
              </a:lnSpc>
              <a:buNone/>
            </a:pPr>
            <a:r>
              <a:rPr lang="en-US" sz="175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Latest protocol offering enhanced protection against password guessing and stronger encryption for public networks.</a:t>
            </a:r>
            <a:endParaRPr lang="en-US" sz="175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pic>
        <p:nvPicPr>
          <p:cNvPr id="20" name="Picture 19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4EEA85E8-EDEA-BE53-0394-9B2E5A03B1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>
            <a:extLst>
              <a:ext uri="{FF2B5EF4-FFF2-40B4-BE49-F238E27FC236}">
                <a16:creationId xmlns:a16="http://schemas.microsoft.com/office/drawing/2014/main" id="{8F09BAFE-57C3-6ED7-AF92-B98472156B3A}"/>
              </a:ext>
            </a:extLst>
          </p:cNvPr>
          <p:cNvSpPr/>
          <p:nvPr/>
        </p:nvSpPr>
        <p:spPr>
          <a:xfrm>
            <a:off x="909678" y="764760"/>
            <a:ext cx="13135776" cy="6966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45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Objectives of the project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5">
            <a:extLst>
              <a:ext uri="{FF2B5EF4-FFF2-40B4-BE49-F238E27FC236}">
                <a16:creationId xmlns:a16="http://schemas.microsoft.com/office/drawing/2014/main" id="{CC43E674-9099-E439-3E2B-C8C7C9412434}"/>
              </a:ext>
            </a:extLst>
          </p:cNvPr>
          <p:cNvSpPr/>
          <p:nvPr/>
        </p:nvSpPr>
        <p:spPr>
          <a:xfrm>
            <a:off x="1659018" y="2284648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Hardware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10">
            <a:extLst>
              <a:ext uri="{FF2B5EF4-FFF2-40B4-BE49-F238E27FC236}">
                <a16:creationId xmlns:a16="http://schemas.microsoft.com/office/drawing/2014/main" id="{88A06018-E422-F062-89F1-BC4A8332BD4D}"/>
              </a:ext>
            </a:extLst>
          </p:cNvPr>
          <p:cNvSpPr/>
          <p:nvPr/>
        </p:nvSpPr>
        <p:spPr>
          <a:xfrm>
            <a:off x="1659017" y="3313963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Python Development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5">
            <a:extLst>
              <a:ext uri="{FF2B5EF4-FFF2-40B4-BE49-F238E27FC236}">
                <a16:creationId xmlns:a16="http://schemas.microsoft.com/office/drawing/2014/main" id="{4EE390EA-8D8B-DFBA-2487-ACB9A1841106}"/>
              </a:ext>
            </a:extLst>
          </p:cNvPr>
          <p:cNvSpPr/>
          <p:nvPr/>
        </p:nvSpPr>
        <p:spPr>
          <a:xfrm>
            <a:off x="1659016" y="4353005"/>
            <a:ext cx="2636401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Vulnerability Discovery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20">
            <a:extLst>
              <a:ext uri="{FF2B5EF4-FFF2-40B4-BE49-F238E27FC236}">
                <a16:creationId xmlns:a16="http://schemas.microsoft.com/office/drawing/2014/main" id="{BA8D877B-4BD1-A188-544D-16170DAA47F5}"/>
              </a:ext>
            </a:extLst>
          </p:cNvPr>
          <p:cNvSpPr/>
          <p:nvPr/>
        </p:nvSpPr>
        <p:spPr>
          <a:xfrm>
            <a:off x="1659016" y="5276320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Data Export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23" name="Text 25">
            <a:extLst>
              <a:ext uri="{FF2B5EF4-FFF2-40B4-BE49-F238E27FC236}">
                <a16:creationId xmlns:a16="http://schemas.microsoft.com/office/drawing/2014/main" id="{6EFC7238-ABA2-6903-4EB0-D55772CDAA03}"/>
              </a:ext>
            </a:extLst>
          </p:cNvPr>
          <p:cNvSpPr/>
          <p:nvPr/>
        </p:nvSpPr>
        <p:spPr>
          <a:xfrm>
            <a:off x="1659019" y="6301242"/>
            <a:ext cx="2369463" cy="29610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l">
              <a:lnSpc>
                <a:spcPts val="230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Roboto Slab" pitchFamily="34" charset="-122"/>
                <a:cs typeface="Roboto Slab" pitchFamily="34" charset="-120"/>
              </a:rPr>
              <a:t>Result Analysis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pic>
        <p:nvPicPr>
          <p:cNvPr id="29" name="Picture 28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9722D17A-55FC-A0E5-4E8E-407FA20C56E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816483" y="7776724"/>
            <a:ext cx="1892300" cy="355600"/>
          </a:xfrm>
          <a:prstGeom prst="rect">
            <a:avLst/>
          </a:prstGeom>
        </p:spPr>
      </p:pic>
      <p:sp>
        <p:nvSpPr>
          <p:cNvPr id="3" name="Shape 1">
            <a:extLst>
              <a:ext uri="{FF2B5EF4-FFF2-40B4-BE49-F238E27FC236}">
                <a16:creationId xmlns:a16="http://schemas.microsoft.com/office/drawing/2014/main" id="{FB172108-CCCB-FE61-F9C5-2978913BC6C0}"/>
              </a:ext>
            </a:extLst>
          </p:cNvPr>
          <p:cNvSpPr/>
          <p:nvPr/>
        </p:nvSpPr>
        <p:spPr>
          <a:xfrm>
            <a:off x="909678" y="2199280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4" name="Text 2">
            <a:extLst>
              <a:ext uri="{FF2B5EF4-FFF2-40B4-BE49-F238E27FC236}">
                <a16:creationId xmlns:a16="http://schemas.microsoft.com/office/drawing/2014/main" id="{A035B419-180A-5DB2-7F38-29C35B91C4E0}"/>
              </a:ext>
            </a:extLst>
          </p:cNvPr>
          <p:cNvSpPr/>
          <p:nvPr/>
        </p:nvSpPr>
        <p:spPr>
          <a:xfrm>
            <a:off x="1092082" y="2277028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5" name="Shape 5">
            <a:extLst>
              <a:ext uri="{FF2B5EF4-FFF2-40B4-BE49-F238E27FC236}">
                <a16:creationId xmlns:a16="http://schemas.microsoft.com/office/drawing/2014/main" id="{4AD379B9-0FC6-8F2F-8143-C19C44E78D35}"/>
              </a:ext>
            </a:extLst>
          </p:cNvPr>
          <p:cNvSpPr/>
          <p:nvPr/>
        </p:nvSpPr>
        <p:spPr>
          <a:xfrm>
            <a:off x="909678" y="3224202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6" name="Text 6">
            <a:extLst>
              <a:ext uri="{FF2B5EF4-FFF2-40B4-BE49-F238E27FC236}">
                <a16:creationId xmlns:a16="http://schemas.microsoft.com/office/drawing/2014/main" id="{0E3113F0-CFD4-1FF5-2C34-D0966249C0B7}"/>
              </a:ext>
            </a:extLst>
          </p:cNvPr>
          <p:cNvSpPr/>
          <p:nvPr/>
        </p:nvSpPr>
        <p:spPr>
          <a:xfrm>
            <a:off x="1053268" y="3301950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8" name="Shape 9">
            <a:extLst>
              <a:ext uri="{FF2B5EF4-FFF2-40B4-BE49-F238E27FC236}">
                <a16:creationId xmlns:a16="http://schemas.microsoft.com/office/drawing/2014/main" id="{55E49A68-CB66-939F-6687-FA31F61E1E39}"/>
              </a:ext>
            </a:extLst>
          </p:cNvPr>
          <p:cNvSpPr/>
          <p:nvPr/>
        </p:nvSpPr>
        <p:spPr>
          <a:xfrm>
            <a:off x="912733" y="4251398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10">
            <a:extLst>
              <a:ext uri="{FF2B5EF4-FFF2-40B4-BE49-F238E27FC236}">
                <a16:creationId xmlns:a16="http://schemas.microsoft.com/office/drawing/2014/main" id="{969A15DF-91FD-61B7-6700-6BE7E310F54A}"/>
              </a:ext>
            </a:extLst>
          </p:cNvPr>
          <p:cNvSpPr/>
          <p:nvPr/>
        </p:nvSpPr>
        <p:spPr>
          <a:xfrm>
            <a:off x="1053703" y="4329146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0" name="Shape 13">
            <a:extLst>
              <a:ext uri="{FF2B5EF4-FFF2-40B4-BE49-F238E27FC236}">
                <a16:creationId xmlns:a16="http://schemas.microsoft.com/office/drawing/2014/main" id="{B3F36131-AB53-6B04-AB12-39C04C96BE91}"/>
              </a:ext>
            </a:extLst>
          </p:cNvPr>
          <p:cNvSpPr/>
          <p:nvPr/>
        </p:nvSpPr>
        <p:spPr>
          <a:xfrm>
            <a:off x="909678" y="5198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2" name="Text 14">
            <a:extLst>
              <a:ext uri="{FF2B5EF4-FFF2-40B4-BE49-F238E27FC236}">
                <a16:creationId xmlns:a16="http://schemas.microsoft.com/office/drawing/2014/main" id="{5B69AB61-A007-533B-C14E-26054C57F212}"/>
              </a:ext>
            </a:extLst>
          </p:cNvPr>
          <p:cNvSpPr/>
          <p:nvPr/>
        </p:nvSpPr>
        <p:spPr>
          <a:xfrm>
            <a:off x="1046481" y="5276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4" name="Shape 13">
            <a:extLst>
              <a:ext uri="{FF2B5EF4-FFF2-40B4-BE49-F238E27FC236}">
                <a16:creationId xmlns:a16="http://schemas.microsoft.com/office/drawing/2014/main" id="{E1262042-D5D5-E559-6DDF-34C463F6131C}"/>
              </a:ext>
            </a:extLst>
          </p:cNvPr>
          <p:cNvSpPr/>
          <p:nvPr/>
        </p:nvSpPr>
        <p:spPr>
          <a:xfrm>
            <a:off x="909678" y="6223495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6" name="Text 14">
            <a:extLst>
              <a:ext uri="{FF2B5EF4-FFF2-40B4-BE49-F238E27FC236}">
                <a16:creationId xmlns:a16="http://schemas.microsoft.com/office/drawing/2014/main" id="{ED5CCEF2-1F10-1293-238A-818BC576184B}"/>
              </a:ext>
            </a:extLst>
          </p:cNvPr>
          <p:cNvSpPr/>
          <p:nvPr/>
        </p:nvSpPr>
        <p:spPr>
          <a:xfrm>
            <a:off x="1046481" y="6301242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cs typeface="DM Sans Medium" pitchFamily="34" charset="-120"/>
              </a:rPr>
              <a:t>5</a:t>
            </a:r>
            <a:endParaRPr lang="en-US" sz="2450" dirty="0"/>
          </a:p>
        </p:txBody>
      </p:sp>
    </p:spTree>
    <p:extLst>
      <p:ext uri="{BB962C8B-B14F-4D97-AF65-F5344CB8AC3E}">
        <p14:creationId xmlns:p14="http://schemas.microsoft.com/office/powerpoint/2010/main" val="235424645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0"/>
          <p:cNvSpPr/>
          <p:nvPr/>
        </p:nvSpPr>
        <p:spPr>
          <a:xfrm>
            <a:off x="6328648" y="506849"/>
            <a:ext cx="7459504" cy="7519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5900"/>
              </a:lnSpc>
              <a:buNone/>
            </a:pPr>
            <a:r>
              <a:rPr lang="en-US" sz="48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Hardware Components</a:t>
            </a:r>
            <a:endParaRPr lang="en-US" sz="48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6328648" y="1774627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6569273" y="2015252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Raspberry Pi 3 B+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6" name="Text 3"/>
          <p:cNvSpPr/>
          <p:nvPr/>
        </p:nvSpPr>
        <p:spPr>
          <a:xfrm>
            <a:off x="6569273" y="2535436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Core computing unit providing processing power and GPIO connectivity for the testing system.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7" name="Shape 4"/>
          <p:cNvSpPr/>
          <p:nvPr/>
        </p:nvSpPr>
        <p:spPr>
          <a:xfrm>
            <a:off x="6328648" y="3786545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8" name="Text 5"/>
          <p:cNvSpPr/>
          <p:nvPr/>
        </p:nvSpPr>
        <p:spPr>
          <a:xfrm>
            <a:off x="6569273" y="4027170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GPS Module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9" name="Text 6"/>
          <p:cNvSpPr/>
          <p:nvPr/>
        </p:nvSpPr>
        <p:spPr>
          <a:xfrm>
            <a:off x="6569273" y="4547354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U-Blox USB GPS module for precise geolocation of tested networks.</a:t>
            </a:r>
            <a:endParaRPr lang="en-US" dirty="0">
              <a:latin typeface="Aptos" panose="020B0004020202020204" pitchFamily="34" charset="0"/>
            </a:endParaRPr>
          </a:p>
        </p:txBody>
      </p:sp>
      <p:sp>
        <p:nvSpPr>
          <p:cNvPr id="10" name="Shape 7"/>
          <p:cNvSpPr/>
          <p:nvPr/>
        </p:nvSpPr>
        <p:spPr>
          <a:xfrm>
            <a:off x="6328648" y="5798463"/>
            <a:ext cx="7459504" cy="1771293"/>
          </a:xfrm>
          <a:prstGeom prst="roundRect">
            <a:avLst>
              <a:gd name="adj" fmla="val 203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1" name="Text 8"/>
          <p:cNvSpPr/>
          <p:nvPr/>
        </p:nvSpPr>
        <p:spPr>
          <a:xfrm>
            <a:off x="6569273" y="6039088"/>
            <a:ext cx="3007995" cy="37588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950"/>
              </a:lnSpc>
              <a:buNone/>
            </a:pPr>
            <a:r>
              <a:rPr lang="en-US" sz="2300" b="1" dirty="0">
                <a:solidFill>
                  <a:schemeClr val="bg1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Alfa AWUS036NEH</a:t>
            </a:r>
            <a:endParaRPr lang="en-US" sz="2300" b="1" dirty="0">
              <a:solidFill>
                <a:schemeClr val="bg1"/>
              </a:solidFill>
              <a:latin typeface="Aptos SemiBold" panose="020B0004020202020204" pitchFamily="34" charset="0"/>
            </a:endParaRPr>
          </a:p>
        </p:txBody>
      </p:sp>
      <p:sp>
        <p:nvSpPr>
          <p:cNvPr id="12" name="Text 9"/>
          <p:cNvSpPr/>
          <p:nvPr/>
        </p:nvSpPr>
        <p:spPr>
          <a:xfrm>
            <a:off x="6569273" y="6559272"/>
            <a:ext cx="6978253" cy="76985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3000"/>
              </a:lnSpc>
              <a:buNone/>
            </a:pPr>
            <a:r>
              <a:rPr lang="en-US" dirty="0">
                <a:solidFill>
                  <a:srgbClr val="D6D9D7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High-power USB Wi-Fi adapter supporting monitor mode for packet capture and injection.</a:t>
            </a:r>
            <a:endParaRPr lang="en-US" dirty="0">
              <a:latin typeface="Aptos" panose="020B0004020202020204" pitchFamily="34" charset="0"/>
            </a:endParaRPr>
          </a:p>
        </p:txBody>
      </p:sp>
      <p:pic>
        <p:nvPicPr>
          <p:cNvPr id="14" name="Picture 13" descr="A close up of a circuit board&#10;&#10;Description automatically generated">
            <a:extLst>
              <a:ext uri="{FF2B5EF4-FFF2-40B4-BE49-F238E27FC236}">
                <a16:creationId xmlns:a16="http://schemas.microsoft.com/office/drawing/2014/main" id="{09447195-C5C5-5E7B-2627-AE08315F230F}"/>
              </a:ext>
            </a:extLst>
          </p:cNvPr>
          <p:cNvPicPr>
            <a:picLocks noChangeAspect="1"/>
          </p:cNvPicPr>
          <p:nvPr/>
        </p:nvPicPr>
        <p:blipFill>
          <a:blip r:embed="rId3"/>
          <a:srcRect l="39169" t="154" r="22273" b="-154"/>
          <a:stretch/>
        </p:blipFill>
        <p:spPr>
          <a:xfrm>
            <a:off x="0" y="0"/>
            <a:ext cx="5664200" cy="8229600"/>
          </a:xfrm>
          <a:prstGeom prst="rect">
            <a:avLst/>
          </a:prstGeom>
        </p:spPr>
      </p:pic>
      <p:pic>
        <p:nvPicPr>
          <p:cNvPr id="15" name="Picture 14" descr="A black rectangular object with white text&#10;&#10;Description automatically generated">
            <a:extLst>
              <a:ext uri="{FF2B5EF4-FFF2-40B4-BE49-F238E27FC236}">
                <a16:creationId xmlns:a16="http://schemas.microsoft.com/office/drawing/2014/main" id="{08C8857F-A771-7EF0-6D47-41266EFD87F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2630150" y="7790578"/>
            <a:ext cx="1892300" cy="355600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26400" y="631269"/>
            <a:ext cx="7553682" cy="648533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5100"/>
              </a:lnSpc>
              <a:buNone/>
            </a:pPr>
            <a:r>
              <a:rPr lang="en-US" sz="48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Software Tools &amp; Techniques</a:t>
            </a:r>
            <a:endParaRPr lang="en-US" sz="48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4" name="Shape 1"/>
          <p:cNvSpPr/>
          <p:nvPr/>
        </p:nvSpPr>
        <p:spPr>
          <a:xfrm>
            <a:off x="726400" y="182463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5" name="Text 2"/>
          <p:cNvSpPr/>
          <p:nvPr/>
        </p:nvSpPr>
        <p:spPr>
          <a:xfrm>
            <a:off x="908804" y="1902381"/>
            <a:ext cx="102156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1</a:t>
            </a:r>
            <a:endParaRPr lang="en-US" sz="2450" dirty="0"/>
          </a:p>
        </p:txBody>
      </p:sp>
      <p:sp>
        <p:nvSpPr>
          <p:cNvPr id="6" name="Text 3"/>
          <p:cNvSpPr/>
          <p:nvPr/>
        </p:nvSpPr>
        <p:spPr>
          <a:xfrm>
            <a:off x="1400889" y="1824633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Aircrack-ng Suite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7" name="Text 4"/>
          <p:cNvSpPr/>
          <p:nvPr/>
        </p:nvSpPr>
        <p:spPr>
          <a:xfrm>
            <a:off x="1400889" y="227337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Comprehensive set of tools for assessing Wi-Fi network security, including WEP/WPA key cracking.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8" name="Shape 5"/>
          <p:cNvSpPr/>
          <p:nvPr/>
        </p:nvSpPr>
        <p:spPr>
          <a:xfrm>
            <a:off x="726400" y="3378279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9" name="Text 6"/>
          <p:cNvSpPr/>
          <p:nvPr/>
        </p:nvSpPr>
        <p:spPr>
          <a:xfrm>
            <a:off x="869990" y="3456027"/>
            <a:ext cx="179665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2</a:t>
            </a:r>
            <a:endParaRPr lang="en-US" sz="2450" dirty="0"/>
          </a:p>
        </p:txBody>
      </p:sp>
      <p:sp>
        <p:nvSpPr>
          <p:cNvPr id="10" name="Text 7"/>
          <p:cNvSpPr/>
          <p:nvPr/>
        </p:nvSpPr>
        <p:spPr>
          <a:xfrm>
            <a:off x="1400889" y="3378279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Besside-ng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1" name="Text 8"/>
          <p:cNvSpPr/>
          <p:nvPr/>
        </p:nvSpPr>
        <p:spPr>
          <a:xfrm>
            <a:off x="1400889" y="3833901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Automated tool for capturing WPA handshakes and cracking WEP keys on multiple networks simultaneously.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2" name="Shape 9"/>
          <p:cNvSpPr/>
          <p:nvPr/>
        </p:nvSpPr>
        <p:spPr>
          <a:xfrm>
            <a:off x="726400" y="4931926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3" name="Text 10"/>
          <p:cNvSpPr/>
          <p:nvPr/>
        </p:nvSpPr>
        <p:spPr>
          <a:xfrm>
            <a:off x="867370" y="5009674"/>
            <a:ext cx="184904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3</a:t>
            </a:r>
            <a:endParaRPr lang="en-US" sz="2450" dirty="0"/>
          </a:p>
        </p:txBody>
      </p:sp>
      <p:sp>
        <p:nvSpPr>
          <p:cNvPr id="14" name="Text 11"/>
          <p:cNvSpPr/>
          <p:nvPr/>
        </p:nvSpPr>
        <p:spPr>
          <a:xfrm>
            <a:off x="1400889" y="4931926"/>
            <a:ext cx="2594491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Nmap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5" name="Text 12"/>
          <p:cNvSpPr/>
          <p:nvPr/>
        </p:nvSpPr>
        <p:spPr>
          <a:xfrm>
            <a:off x="1400889" y="5380673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Powerful network scanner used for port discovery and vulnerability assessment of target networks.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  <p:sp>
        <p:nvSpPr>
          <p:cNvPr id="16" name="Shape 13"/>
          <p:cNvSpPr/>
          <p:nvPr/>
        </p:nvSpPr>
        <p:spPr>
          <a:xfrm>
            <a:off x="726400" y="6485573"/>
            <a:ext cx="466963" cy="466963"/>
          </a:xfrm>
          <a:prstGeom prst="roundRect">
            <a:avLst>
              <a:gd name="adj" fmla="val 6668"/>
            </a:avLst>
          </a:prstGeom>
          <a:solidFill>
            <a:srgbClr val="4C5052"/>
          </a:solidFill>
          <a:ln/>
        </p:spPr>
        <p:txBody>
          <a:bodyPr/>
          <a:lstStyle/>
          <a:p>
            <a:endParaRPr lang="en-IT"/>
          </a:p>
        </p:txBody>
      </p:sp>
      <p:sp>
        <p:nvSpPr>
          <p:cNvPr id="17" name="Text 14"/>
          <p:cNvSpPr/>
          <p:nvPr/>
        </p:nvSpPr>
        <p:spPr>
          <a:xfrm>
            <a:off x="863203" y="6563320"/>
            <a:ext cx="193358" cy="31134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 algn="ctr">
              <a:lnSpc>
                <a:spcPts val="2450"/>
              </a:lnSpc>
              <a:buNone/>
            </a:pPr>
            <a:r>
              <a:rPr lang="en-US" sz="2450" dirty="0">
                <a:solidFill>
                  <a:srgbClr val="D6D9D7"/>
                </a:solidFill>
                <a:latin typeface="DM Sans Medium" pitchFamily="34" charset="0"/>
                <a:ea typeface="DM Sans Medium" pitchFamily="34" charset="-122"/>
                <a:cs typeface="DM Sans Medium" pitchFamily="34" charset="-120"/>
              </a:rPr>
              <a:t>4</a:t>
            </a:r>
            <a:endParaRPr lang="en-US" sz="2450" dirty="0"/>
          </a:p>
        </p:txBody>
      </p:sp>
      <p:sp>
        <p:nvSpPr>
          <p:cNvPr id="18" name="Text 15"/>
          <p:cNvSpPr/>
          <p:nvPr/>
        </p:nvSpPr>
        <p:spPr>
          <a:xfrm>
            <a:off x="1400889" y="6485573"/>
            <a:ext cx="2822734" cy="32420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marL="0" indent="0">
              <a:lnSpc>
                <a:spcPts val="2550"/>
              </a:lnSpc>
              <a:buNone/>
            </a:pPr>
            <a:r>
              <a:rPr lang="en-US" sz="2300" b="1" dirty="0">
                <a:solidFill>
                  <a:srgbClr val="F7F7F9"/>
                </a:solidFill>
                <a:latin typeface="Aptos SemiBold" panose="020B0004020202020204" pitchFamily="34" charset="0"/>
                <a:ea typeface="DM Sans Medium" pitchFamily="34" charset="-122"/>
                <a:cs typeface="DM Sans Medium" pitchFamily="34" charset="-120"/>
              </a:rPr>
              <a:t>Custom Python Scripts</a:t>
            </a:r>
            <a:endParaRPr lang="en-US" sz="2300" b="1" dirty="0">
              <a:solidFill>
                <a:srgbClr val="F7F7F9"/>
              </a:solidFill>
              <a:latin typeface="Aptos SemiBold" panose="020B0004020202020204" pitchFamily="34" charset="0"/>
            </a:endParaRPr>
          </a:p>
        </p:txBody>
      </p:sp>
      <p:sp>
        <p:nvSpPr>
          <p:cNvPr id="19" name="Text 16"/>
          <p:cNvSpPr/>
          <p:nvPr/>
        </p:nvSpPr>
        <p:spPr>
          <a:xfrm>
            <a:off x="1400889" y="6934319"/>
            <a:ext cx="7016710" cy="66389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marL="0" indent="0">
              <a:lnSpc>
                <a:spcPts val="2600"/>
              </a:lnSpc>
              <a:buNone/>
            </a:pPr>
            <a:r>
              <a:rPr lang="en-US" sz="1600" dirty="0">
                <a:solidFill>
                  <a:srgbClr val="F7F7F9"/>
                </a:solidFill>
                <a:latin typeface="Aptos" panose="020B0004020202020204" pitchFamily="34" charset="0"/>
                <a:ea typeface="Inter" pitchFamily="34" charset="-122"/>
                <a:cs typeface="Inter" pitchFamily="34" charset="-120"/>
              </a:rPr>
              <a:t>Developed to automate the testing process, coordinate hardware components, and manage data collection.</a:t>
            </a:r>
            <a:endParaRPr lang="en-US" sz="1600" dirty="0">
              <a:solidFill>
                <a:srgbClr val="F7F7F9"/>
              </a:solidFill>
              <a:latin typeface="Aptos" panose="020B0004020202020204" pitchFamily="34" charset="0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368</TotalTime>
  <Words>1547</Words>
  <Application>Microsoft Office PowerPoint</Application>
  <PresentationFormat>Personalizzato</PresentationFormat>
  <Paragraphs>200</Paragraphs>
  <Slides>15</Slides>
  <Notes>12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5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21" baseType="lpstr">
      <vt:lpstr>Arial</vt:lpstr>
      <vt:lpstr>Aptos</vt:lpstr>
      <vt:lpstr>Aptos SemiBold</vt:lpstr>
      <vt:lpstr>DM Sans Medium</vt:lpstr>
      <vt:lpstr>Inter</vt:lpstr>
      <vt:lpstr>Office Theme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LELLO MOLINARIO</cp:lastModifiedBy>
  <cp:revision>13</cp:revision>
  <dcterms:created xsi:type="dcterms:W3CDTF">2024-10-06T09:17:38Z</dcterms:created>
  <dcterms:modified xsi:type="dcterms:W3CDTF">2024-11-04T15:41:37Z</dcterms:modified>
</cp:coreProperties>
</file>